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Lst>
  <p:sldSz cy="5143500" cx="9144000"/>
  <p:notesSz cx="6858000" cy="9144000"/>
  <p:embeddedFontLst>
    <p:embeddedFont>
      <p:font typeface="Halant"/>
      <p:bold r:id="rId14"/>
    </p:embeddedFont>
    <p:embeddedFont>
      <p:font typeface="Inter"/>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Inter-regular.fntdata"/><Relationship Id="rId14" Type="http://schemas.openxmlformats.org/officeDocument/2006/relationships/font" Target="fonts/Halant-bold.fntdata"/><Relationship Id="rId17" Type="http://schemas.openxmlformats.org/officeDocument/2006/relationships/font" Target="fonts/Inter-italic.fntdata"/><Relationship Id="rId16" Type="http://schemas.openxmlformats.org/officeDocument/2006/relationships/font" Target="fonts/Inter-bold.fntdata"/><Relationship Id="rId5" Type="http://schemas.openxmlformats.org/officeDocument/2006/relationships/notesMaster" Target="notesMasters/notesMaster1.xml"/><Relationship Id="rId6" Type="http://schemas.openxmlformats.org/officeDocument/2006/relationships/slide" Target="slides/slide1.xml"/><Relationship Id="rId18" Type="http://schemas.openxmlformats.org/officeDocument/2006/relationships/font" Target="fonts/Inter-boldItalic.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342af34be3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2" name="Google Shape;52;g3342af34be3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 name="Shape 64"/>
        <p:cNvGrpSpPr/>
        <p:nvPr/>
      </p:nvGrpSpPr>
      <p:grpSpPr>
        <a:xfrm>
          <a:off x="0" y="0"/>
          <a:ext cx="0" cy="0"/>
          <a:chOff x="0" y="0"/>
          <a:chExt cx="0" cy="0"/>
        </a:xfrm>
      </p:grpSpPr>
      <p:sp>
        <p:nvSpPr>
          <p:cNvPr id="65" name="Google Shape;65;g3342af34be3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6" name="Google Shape;66;g3342af34be3_0_1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g3342af34be3_0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6" name="Google Shape;86;g3342af34be3_0_3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g3342af34be3_0_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6" name="Google Shape;106;g3342af34be3_0_5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g3342af34be3_0_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6" name="Google Shape;126;g3342af34be3_0_7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g3342af34be3_0_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8" name="Google Shape;148;g3342af34be3_0_9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g3342af34be3_0_10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7" name="Google Shape;167;g3342af34be3_0_10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g3342af34be3_0_1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7" name="Google Shape;187;g3342af34be3_0_12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 Id="rId3"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 Id="rId3" Type="http://schemas.openxmlformats.org/officeDocument/2006/relationships/image" Target="../media/image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xml"/><Relationship Id="rId3"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xml"/><Relationship Id="rId3"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xml"/><Relationship Id="rId3" Type="http://schemas.openxmlformats.org/officeDocument/2006/relationships/image" Target="../media/image6.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6.xml"/><Relationship Id="rId3"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7.xml"/><Relationship Id="rId3" Type="http://schemas.openxmlformats.org/officeDocument/2006/relationships/hyperlink" Target="https://time.com/after-the-bomb/" TargetMode="Externa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8.xml"/><Relationship Id="rId3" Type="http://schemas.openxmlformats.org/officeDocument/2006/relationships/hyperlink" Target="https://www.iwm.org.uk/history/the-atomic-bombs-that-ended-the-second-world-war" TargetMode="External"/><Relationship Id="rId4" Type="http://schemas.openxmlformats.org/officeDocument/2006/relationships/hyperlink" Target="https://www.icanw.org/hiroshima_and_nagasaki_bombings" TargetMode="External"/><Relationship Id="rId5" Type="http://schemas.openxmlformats.org/officeDocument/2006/relationships/hyperlink" Target="https://www.nationalww2museum.org/war/articles/atomic-bomb-hiroshima" TargetMode="External"/><Relationship Id="rId6"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55" name="Google Shape;55;p13"/>
          <p:cNvGrpSpPr/>
          <p:nvPr/>
        </p:nvGrpSpPr>
        <p:grpSpPr>
          <a:xfrm>
            <a:off x="-127008" y="4615004"/>
            <a:ext cx="9398022" cy="468724"/>
            <a:chOff x="204" y="0"/>
            <a:chExt cx="25061391" cy="1249931"/>
          </a:xfrm>
        </p:grpSpPr>
        <p:grpSp>
          <p:nvGrpSpPr>
            <p:cNvPr id="56" name="Google Shape;56;p13"/>
            <p:cNvGrpSpPr/>
            <p:nvPr/>
          </p:nvGrpSpPr>
          <p:grpSpPr>
            <a:xfrm rot="5400000">
              <a:off x="12002369" y="-11663474"/>
              <a:ext cx="1249931" cy="24576878"/>
              <a:chOff x="0" y="-38100"/>
              <a:chExt cx="246900" cy="4854692"/>
            </a:xfrm>
          </p:grpSpPr>
          <p:sp>
            <p:nvSpPr>
              <p:cNvPr id="57" name="Google Shape;57;p13"/>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58" name="Google Shape;58;p13"/>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59" name="Google Shape;59;p13"/>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60" name="Google Shape;60;p13"/>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61" name="Google Shape;61;p13"/>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62" name="Google Shape;62;p13"/>
          <p:cNvSpPr txBox="1"/>
          <p:nvPr/>
        </p:nvSpPr>
        <p:spPr>
          <a:xfrm>
            <a:off x="1276953" y="1592838"/>
            <a:ext cx="6590100" cy="19578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 sz="4200">
                <a:solidFill>
                  <a:srgbClr val="231F20"/>
                </a:solidFill>
                <a:latin typeface="Halant"/>
                <a:ea typeface="Halant"/>
                <a:cs typeface="Halant"/>
                <a:sym typeface="Halant"/>
              </a:rPr>
              <a:t>DROPPING THE ATOMIC BOMB ON JAPAN</a:t>
            </a:r>
            <a:endParaRPr b="1" sz="4200">
              <a:solidFill>
                <a:srgbClr val="231F20"/>
              </a:solidFill>
              <a:latin typeface="Halant"/>
              <a:ea typeface="Halant"/>
              <a:cs typeface="Halant"/>
              <a:sym typeface="Halant"/>
            </a:endParaRPr>
          </a:p>
          <a:p>
            <a:pPr indent="0" lvl="0" marL="0" marR="0" rtl="0" algn="ctr">
              <a:lnSpc>
                <a:spcPct val="140004"/>
              </a:lnSpc>
              <a:spcBef>
                <a:spcPts val="0"/>
              </a:spcBef>
              <a:spcAft>
                <a:spcPts val="0"/>
              </a:spcAft>
              <a:buNone/>
            </a:pPr>
            <a:r>
              <a:t/>
            </a:r>
            <a:endParaRPr i="1" sz="1800">
              <a:solidFill>
                <a:srgbClr val="231F20"/>
              </a:solidFill>
              <a:latin typeface="Halant"/>
              <a:ea typeface="Halant"/>
              <a:cs typeface="Halant"/>
              <a:sym typeface="Halant"/>
            </a:endParaRPr>
          </a:p>
          <a:p>
            <a:pPr indent="0" lvl="0" marL="0" marR="0" rtl="0" algn="ctr">
              <a:lnSpc>
                <a:spcPct val="140004"/>
              </a:lnSpc>
              <a:spcBef>
                <a:spcPts val="0"/>
              </a:spcBef>
              <a:spcAft>
                <a:spcPts val="0"/>
              </a:spcAft>
              <a:buNone/>
            </a:pPr>
            <a:r>
              <a:rPr i="1" lang="en" sz="1800">
                <a:solidFill>
                  <a:srgbClr val="231F20"/>
                </a:solidFill>
                <a:latin typeface="Halant"/>
                <a:ea typeface="Halant"/>
                <a:cs typeface="Halant"/>
                <a:sym typeface="Halant"/>
              </a:rPr>
              <a:t>Research Topic 4</a:t>
            </a:r>
            <a:endParaRPr i="1" sz="1800">
              <a:solidFill>
                <a:srgbClr val="231F20"/>
              </a:solidFill>
              <a:latin typeface="Halant"/>
              <a:ea typeface="Halant"/>
              <a:cs typeface="Halant"/>
              <a:sym typeface="Halant"/>
            </a:endParaRPr>
          </a:p>
        </p:txBody>
      </p:sp>
      <p:sp>
        <p:nvSpPr>
          <p:cNvPr id="63" name="Google Shape;63;p13"/>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 name="Shape 67"/>
        <p:cNvGrpSpPr/>
        <p:nvPr/>
      </p:nvGrpSpPr>
      <p:grpSpPr>
        <a:xfrm>
          <a:off x="0" y="0"/>
          <a:ext cx="0" cy="0"/>
          <a:chOff x="0" y="0"/>
          <a:chExt cx="0" cy="0"/>
        </a:xfrm>
      </p:grpSpPr>
      <p:sp>
        <p:nvSpPr>
          <p:cNvPr id="68" name="Google Shape;68;p14"/>
          <p:cNvSpPr txBox="1"/>
          <p:nvPr/>
        </p:nvSpPr>
        <p:spPr>
          <a:xfrm>
            <a:off x="376575" y="1121800"/>
            <a:ext cx="8406300" cy="3401700"/>
          </a:xfrm>
          <a:prstGeom prst="rect">
            <a:avLst/>
          </a:prstGeom>
          <a:noFill/>
          <a:ln>
            <a:noFill/>
          </a:ln>
        </p:spPr>
        <p:txBody>
          <a:bodyPr anchorCtr="0" anchor="t" bIns="0" lIns="0" spcFirstLastPara="1" rIns="0" wrap="square" tIns="0">
            <a:spAutoFit/>
          </a:bodyPr>
          <a:lstStyle/>
          <a:p>
            <a:pPr indent="-336550" lvl="0" marL="457200" marR="0" rtl="0" algn="l">
              <a:lnSpc>
                <a:spcPct val="100000"/>
              </a:lnSpc>
              <a:spcBef>
                <a:spcPts val="0"/>
              </a:spcBef>
              <a:spcAft>
                <a:spcPts val="0"/>
              </a:spcAft>
              <a:buClr>
                <a:srgbClr val="231F20"/>
              </a:buClr>
              <a:buSzPts val="1700"/>
              <a:buFont typeface="Inter"/>
              <a:buChar char="●"/>
            </a:pPr>
            <a:r>
              <a:rPr lang="en" sz="1700">
                <a:solidFill>
                  <a:srgbClr val="231F20"/>
                </a:solidFill>
                <a:latin typeface="Inter"/>
                <a:ea typeface="Inter"/>
                <a:cs typeface="Inter"/>
                <a:sym typeface="Inter"/>
              </a:rPr>
              <a:t>The US entered WWII after the Japanese bombed Pearl Harbor in December 1941</a:t>
            </a:r>
            <a:endParaRPr sz="1700">
              <a:solidFill>
                <a:srgbClr val="231F20"/>
              </a:solidFill>
              <a:latin typeface="Inter"/>
              <a:ea typeface="Inter"/>
              <a:cs typeface="Inter"/>
              <a:sym typeface="Inter"/>
            </a:endParaRPr>
          </a:p>
          <a:p>
            <a:pPr indent="-336550" lvl="0" marL="457200" marR="0" rtl="0" algn="l">
              <a:lnSpc>
                <a:spcPct val="100000"/>
              </a:lnSpc>
              <a:spcBef>
                <a:spcPts val="0"/>
              </a:spcBef>
              <a:spcAft>
                <a:spcPts val="0"/>
              </a:spcAft>
              <a:buClr>
                <a:srgbClr val="231F20"/>
              </a:buClr>
              <a:buSzPts val="1700"/>
              <a:buFont typeface="Inter"/>
              <a:buChar char="●"/>
            </a:pPr>
            <a:r>
              <a:rPr lang="en" sz="1700">
                <a:solidFill>
                  <a:srgbClr val="231F20"/>
                </a:solidFill>
                <a:latin typeface="Inter"/>
                <a:ea typeface="Inter"/>
                <a:cs typeface="Inter"/>
                <a:sym typeface="Inter"/>
              </a:rPr>
              <a:t>After Hitler committed suicide at the end of April, Germany surrendered in early May 1945, but the Allies were still fighting the Japanese in the Pacific</a:t>
            </a:r>
            <a:endParaRPr sz="1700">
              <a:solidFill>
                <a:srgbClr val="231F20"/>
              </a:solidFill>
              <a:latin typeface="Inter"/>
              <a:ea typeface="Inter"/>
              <a:cs typeface="Inter"/>
              <a:sym typeface="Inter"/>
            </a:endParaRPr>
          </a:p>
          <a:p>
            <a:pPr indent="-336550" lvl="0" marL="457200" rtl="0" algn="l">
              <a:lnSpc>
                <a:spcPct val="100000"/>
              </a:lnSpc>
              <a:spcBef>
                <a:spcPts val="0"/>
              </a:spcBef>
              <a:spcAft>
                <a:spcPts val="0"/>
              </a:spcAft>
              <a:buClr>
                <a:srgbClr val="231F20"/>
              </a:buClr>
              <a:buSzPts val="1700"/>
              <a:buFont typeface="Inter"/>
              <a:buChar char="●"/>
            </a:pPr>
            <a:r>
              <a:rPr lang="en" sz="1700">
                <a:solidFill>
                  <a:srgbClr val="231F20"/>
                </a:solidFill>
                <a:latin typeface="Inter"/>
                <a:ea typeface="Inter"/>
                <a:cs typeface="Inter"/>
                <a:sym typeface="Inter"/>
              </a:rPr>
              <a:t>US tested the first atomic bomb in the desert of New Mexico on July 16th</a:t>
            </a:r>
            <a:endParaRPr sz="1700">
              <a:solidFill>
                <a:srgbClr val="231F20"/>
              </a:solidFill>
              <a:latin typeface="Inter"/>
              <a:ea typeface="Inter"/>
              <a:cs typeface="Inter"/>
              <a:sym typeface="Inter"/>
            </a:endParaRPr>
          </a:p>
          <a:p>
            <a:pPr indent="-336550" lvl="0" marL="457200" marR="0" rtl="0" algn="l">
              <a:lnSpc>
                <a:spcPct val="100000"/>
              </a:lnSpc>
              <a:spcBef>
                <a:spcPts val="0"/>
              </a:spcBef>
              <a:spcAft>
                <a:spcPts val="0"/>
              </a:spcAft>
              <a:buClr>
                <a:srgbClr val="231F20"/>
              </a:buClr>
              <a:buSzPts val="1700"/>
              <a:buFont typeface="Inter"/>
              <a:buChar char="●"/>
            </a:pPr>
            <a:r>
              <a:rPr lang="en" sz="1700">
                <a:solidFill>
                  <a:srgbClr val="231F20"/>
                </a:solidFill>
                <a:latin typeface="Inter"/>
                <a:ea typeface="Inter"/>
                <a:cs typeface="Inter"/>
                <a:sym typeface="Inter"/>
              </a:rPr>
              <a:t>Potsdam Conference (July 17- August 24, 1945)</a:t>
            </a:r>
            <a:endParaRPr sz="1700">
              <a:solidFill>
                <a:srgbClr val="231F20"/>
              </a:solidFill>
              <a:latin typeface="Inter"/>
              <a:ea typeface="Inter"/>
              <a:cs typeface="Inter"/>
              <a:sym typeface="Inter"/>
            </a:endParaRPr>
          </a:p>
          <a:p>
            <a:pPr indent="-336550" lvl="1" marL="914400" marR="0" rtl="0" algn="l">
              <a:lnSpc>
                <a:spcPct val="100000"/>
              </a:lnSpc>
              <a:spcBef>
                <a:spcPts val="0"/>
              </a:spcBef>
              <a:spcAft>
                <a:spcPts val="0"/>
              </a:spcAft>
              <a:buClr>
                <a:srgbClr val="231F20"/>
              </a:buClr>
              <a:buSzPts val="1700"/>
              <a:buFont typeface="Inter"/>
              <a:buChar char="○"/>
            </a:pPr>
            <a:r>
              <a:rPr lang="en" sz="1700">
                <a:solidFill>
                  <a:srgbClr val="231F20"/>
                </a:solidFill>
                <a:latin typeface="Inter"/>
                <a:ea typeface="Inter"/>
                <a:cs typeface="Inter"/>
                <a:sym typeface="Inter"/>
              </a:rPr>
              <a:t>Allies met to determine how to make the Japanese accept unconditional surrender</a:t>
            </a:r>
            <a:endParaRPr sz="1700">
              <a:solidFill>
                <a:srgbClr val="231F20"/>
              </a:solidFill>
              <a:latin typeface="Inter"/>
              <a:ea typeface="Inter"/>
              <a:cs typeface="Inter"/>
              <a:sym typeface="Inter"/>
            </a:endParaRPr>
          </a:p>
          <a:p>
            <a:pPr indent="-336550" lvl="1" marL="914400" marR="0" rtl="0" algn="l">
              <a:lnSpc>
                <a:spcPct val="100000"/>
              </a:lnSpc>
              <a:spcBef>
                <a:spcPts val="0"/>
              </a:spcBef>
              <a:spcAft>
                <a:spcPts val="0"/>
              </a:spcAft>
              <a:buClr>
                <a:srgbClr val="231F20"/>
              </a:buClr>
              <a:buSzPts val="1700"/>
              <a:buFont typeface="Inter"/>
              <a:buChar char="○"/>
            </a:pPr>
            <a:r>
              <a:rPr lang="en" sz="1700">
                <a:solidFill>
                  <a:srgbClr val="231F20"/>
                </a:solidFill>
                <a:latin typeface="Inter"/>
                <a:ea typeface="Inter"/>
                <a:cs typeface="Inter"/>
                <a:sym typeface="Inter"/>
              </a:rPr>
              <a:t>Emperor Hirohito likely to be in favor of the surrender, but the Japanese military and civilian leadership would be humiliated by this, and were likely to want to fight until the end</a:t>
            </a:r>
            <a:endParaRPr sz="1700">
              <a:solidFill>
                <a:srgbClr val="231F20"/>
              </a:solidFill>
              <a:latin typeface="Inter"/>
              <a:ea typeface="Inter"/>
              <a:cs typeface="Inter"/>
              <a:sym typeface="Inter"/>
            </a:endParaRPr>
          </a:p>
          <a:p>
            <a:pPr indent="-336550" lvl="1" marL="914400" marR="0" rtl="0" algn="l">
              <a:lnSpc>
                <a:spcPct val="100000"/>
              </a:lnSpc>
              <a:spcBef>
                <a:spcPts val="0"/>
              </a:spcBef>
              <a:spcAft>
                <a:spcPts val="0"/>
              </a:spcAft>
              <a:buClr>
                <a:srgbClr val="231F20"/>
              </a:buClr>
              <a:buSzPts val="1700"/>
              <a:buFont typeface="Inter"/>
              <a:buChar char="○"/>
            </a:pPr>
            <a:r>
              <a:rPr lang="en" sz="1700">
                <a:solidFill>
                  <a:srgbClr val="231F20"/>
                </a:solidFill>
                <a:latin typeface="Inter"/>
                <a:ea typeface="Inter"/>
                <a:cs typeface="Inter"/>
                <a:sym typeface="Inter"/>
              </a:rPr>
              <a:t>Issued statement to Japan: if they did not accept an unconditional surrender, they would face “prompt and utter destruction”</a:t>
            </a:r>
            <a:endParaRPr sz="1700">
              <a:solidFill>
                <a:srgbClr val="231F20"/>
              </a:solidFill>
              <a:latin typeface="Inter"/>
              <a:ea typeface="Inter"/>
              <a:cs typeface="Inter"/>
              <a:sym typeface="Inter"/>
            </a:endParaRPr>
          </a:p>
        </p:txBody>
      </p:sp>
      <p:sp>
        <p:nvSpPr>
          <p:cNvPr id="69" name="Google Shape;69;p14"/>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70" name="Google Shape;70;p14"/>
          <p:cNvGrpSpPr/>
          <p:nvPr/>
        </p:nvGrpSpPr>
        <p:grpSpPr>
          <a:xfrm>
            <a:off x="-127008" y="4615004"/>
            <a:ext cx="9398022" cy="468724"/>
            <a:chOff x="204" y="0"/>
            <a:chExt cx="25061391" cy="1249931"/>
          </a:xfrm>
        </p:grpSpPr>
        <p:grpSp>
          <p:nvGrpSpPr>
            <p:cNvPr id="71" name="Google Shape;71;p14"/>
            <p:cNvGrpSpPr/>
            <p:nvPr/>
          </p:nvGrpSpPr>
          <p:grpSpPr>
            <a:xfrm rot="5400000">
              <a:off x="12002369" y="-11663474"/>
              <a:ext cx="1249931" cy="24576878"/>
              <a:chOff x="0" y="-38100"/>
              <a:chExt cx="246900" cy="4854692"/>
            </a:xfrm>
          </p:grpSpPr>
          <p:sp>
            <p:nvSpPr>
              <p:cNvPr id="72" name="Google Shape;72;p14"/>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73" name="Google Shape;73;p14"/>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74" name="Google Shape;74;p14"/>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75" name="Google Shape;75;p14"/>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76" name="Google Shape;76;p14"/>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77" name="Google Shape;77;p14"/>
          <p:cNvSpPr txBox="1"/>
          <p:nvPr/>
        </p:nvSpPr>
        <p:spPr>
          <a:xfrm>
            <a:off x="1276990" y="438150"/>
            <a:ext cx="6590100" cy="6465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4200">
                <a:solidFill>
                  <a:srgbClr val="231F20"/>
                </a:solidFill>
                <a:latin typeface="Halant"/>
                <a:ea typeface="Halant"/>
                <a:cs typeface="Halant"/>
                <a:sym typeface="Halant"/>
              </a:rPr>
              <a:t>CONTEXT</a:t>
            </a:r>
            <a:endParaRPr sz="700"/>
          </a:p>
        </p:txBody>
      </p:sp>
      <p:grpSp>
        <p:nvGrpSpPr>
          <p:cNvPr id="78" name="Google Shape;78;p14"/>
          <p:cNvGrpSpPr/>
          <p:nvPr/>
        </p:nvGrpSpPr>
        <p:grpSpPr>
          <a:xfrm>
            <a:off x="7929578" y="-49020"/>
            <a:ext cx="781313" cy="885635"/>
            <a:chOff x="0" y="-130721"/>
            <a:chExt cx="2083500" cy="2361695"/>
          </a:xfrm>
        </p:grpSpPr>
        <p:grpSp>
          <p:nvGrpSpPr>
            <p:cNvPr id="79" name="Google Shape;79;p14"/>
            <p:cNvGrpSpPr/>
            <p:nvPr/>
          </p:nvGrpSpPr>
          <p:grpSpPr>
            <a:xfrm>
              <a:off x="75599" y="-130721"/>
              <a:ext cx="1932614" cy="2361695"/>
              <a:chOff x="0" y="-47625"/>
              <a:chExt cx="704100" cy="860425"/>
            </a:xfrm>
          </p:grpSpPr>
          <p:sp>
            <p:nvSpPr>
              <p:cNvPr id="80" name="Google Shape;80;p14"/>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81" name="Google Shape;81;p14"/>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82" name="Google Shape;82;p14"/>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1</a:t>
              </a:r>
              <a:endParaRPr sz="700">
                <a:solidFill>
                  <a:schemeClr val="lt1"/>
                </a:solidFill>
              </a:endParaRPr>
            </a:p>
          </p:txBody>
        </p:sp>
      </p:grpSp>
      <p:sp>
        <p:nvSpPr>
          <p:cNvPr id="83" name="Google Shape;83;p14"/>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 name="Shape 87"/>
        <p:cNvGrpSpPr/>
        <p:nvPr/>
      </p:nvGrpSpPr>
      <p:grpSpPr>
        <a:xfrm>
          <a:off x="0" y="0"/>
          <a:ext cx="0" cy="0"/>
          <a:chOff x="0" y="0"/>
          <a:chExt cx="0" cy="0"/>
        </a:xfrm>
      </p:grpSpPr>
      <p:sp>
        <p:nvSpPr>
          <p:cNvPr id="88" name="Google Shape;88;p15"/>
          <p:cNvSpPr txBox="1"/>
          <p:nvPr/>
        </p:nvSpPr>
        <p:spPr>
          <a:xfrm>
            <a:off x="420875" y="1105950"/>
            <a:ext cx="8340000" cy="3401700"/>
          </a:xfrm>
          <a:prstGeom prst="rect">
            <a:avLst/>
          </a:prstGeom>
          <a:noFill/>
          <a:ln>
            <a:noFill/>
          </a:ln>
        </p:spPr>
        <p:txBody>
          <a:bodyPr anchorCtr="0" anchor="t" bIns="0" lIns="0" spcFirstLastPara="1" rIns="0" wrap="square" tIns="0">
            <a:spAutoFit/>
          </a:bodyPr>
          <a:lstStyle/>
          <a:p>
            <a:pPr indent="-336550" lvl="0" marL="457200" marR="0" rtl="0" algn="l">
              <a:lnSpc>
                <a:spcPct val="100000"/>
              </a:lnSpc>
              <a:spcBef>
                <a:spcPts val="0"/>
              </a:spcBef>
              <a:spcAft>
                <a:spcPts val="0"/>
              </a:spcAft>
              <a:buClr>
                <a:srgbClr val="231F20"/>
              </a:buClr>
              <a:buSzPts val="1700"/>
              <a:buFont typeface="Inter"/>
              <a:buChar char="●"/>
            </a:pPr>
            <a:r>
              <a:rPr lang="en" sz="1700">
                <a:solidFill>
                  <a:srgbClr val="231F20"/>
                </a:solidFill>
                <a:latin typeface="Inter"/>
                <a:ea typeface="Inter"/>
                <a:cs typeface="Inter"/>
                <a:sym typeface="Inter"/>
              </a:rPr>
              <a:t>The US dropped two atomic bombs on Japan before the Japanese surrendered</a:t>
            </a:r>
            <a:endParaRPr sz="1700">
              <a:solidFill>
                <a:srgbClr val="231F20"/>
              </a:solidFill>
              <a:latin typeface="Inter"/>
              <a:ea typeface="Inter"/>
              <a:cs typeface="Inter"/>
              <a:sym typeface="Inter"/>
            </a:endParaRPr>
          </a:p>
          <a:p>
            <a:pPr indent="-336550" lvl="0" marL="457200" marR="0" rtl="0" algn="l">
              <a:lnSpc>
                <a:spcPct val="100000"/>
              </a:lnSpc>
              <a:spcBef>
                <a:spcPts val="0"/>
              </a:spcBef>
              <a:spcAft>
                <a:spcPts val="0"/>
              </a:spcAft>
              <a:buClr>
                <a:srgbClr val="231F20"/>
              </a:buClr>
              <a:buSzPts val="1700"/>
              <a:buFont typeface="Inter"/>
              <a:buChar char="●"/>
            </a:pPr>
            <a:r>
              <a:rPr lang="en" sz="1700">
                <a:solidFill>
                  <a:srgbClr val="231F20"/>
                </a:solidFill>
                <a:latin typeface="Inter"/>
                <a:ea typeface="Inter"/>
                <a:cs typeface="Inter"/>
                <a:sym typeface="Inter"/>
              </a:rPr>
              <a:t>August 6, 1945, 8:15 AM- bomb nicknamed “Little Boy” dropped over Hiroshima</a:t>
            </a:r>
            <a:endParaRPr sz="1700">
              <a:solidFill>
                <a:srgbClr val="231F20"/>
              </a:solidFill>
              <a:latin typeface="Inter"/>
              <a:ea typeface="Inter"/>
              <a:cs typeface="Inter"/>
              <a:sym typeface="Inter"/>
            </a:endParaRPr>
          </a:p>
          <a:p>
            <a:pPr indent="-336550" lvl="1" marL="914400" marR="0" rtl="0" algn="l">
              <a:lnSpc>
                <a:spcPct val="100000"/>
              </a:lnSpc>
              <a:spcBef>
                <a:spcPts val="0"/>
              </a:spcBef>
              <a:spcAft>
                <a:spcPts val="0"/>
              </a:spcAft>
              <a:buClr>
                <a:srgbClr val="231F20"/>
              </a:buClr>
              <a:buSzPts val="1700"/>
              <a:buFont typeface="Inter"/>
              <a:buChar char="○"/>
            </a:pPr>
            <a:r>
              <a:rPr lang="en" sz="1700">
                <a:solidFill>
                  <a:srgbClr val="231F20"/>
                </a:solidFill>
                <a:latin typeface="Inter"/>
                <a:ea typeface="Inter"/>
                <a:cs typeface="Inter"/>
                <a:sym typeface="Inter"/>
              </a:rPr>
              <a:t>5 square miles from the city center reduced to ash</a:t>
            </a:r>
            <a:endParaRPr sz="1700">
              <a:solidFill>
                <a:srgbClr val="231F20"/>
              </a:solidFill>
              <a:latin typeface="Inter"/>
              <a:ea typeface="Inter"/>
              <a:cs typeface="Inter"/>
              <a:sym typeface="Inter"/>
            </a:endParaRPr>
          </a:p>
          <a:p>
            <a:pPr indent="-336550" lvl="1" marL="914400" marR="0" rtl="0" algn="l">
              <a:lnSpc>
                <a:spcPct val="100000"/>
              </a:lnSpc>
              <a:spcBef>
                <a:spcPts val="0"/>
              </a:spcBef>
              <a:spcAft>
                <a:spcPts val="0"/>
              </a:spcAft>
              <a:buClr>
                <a:srgbClr val="231F20"/>
              </a:buClr>
              <a:buSzPts val="1700"/>
              <a:buFont typeface="Inter"/>
              <a:buChar char="○"/>
            </a:pPr>
            <a:r>
              <a:rPr lang="en" sz="1700">
                <a:solidFill>
                  <a:srgbClr val="231F20"/>
                </a:solidFill>
                <a:latin typeface="Inter"/>
                <a:ea typeface="Inter"/>
                <a:cs typeface="Inter"/>
                <a:sym typeface="Inter"/>
              </a:rPr>
              <a:t>Estimated 120,000 people died from the blast within the first four days</a:t>
            </a:r>
            <a:endParaRPr sz="1700">
              <a:solidFill>
                <a:srgbClr val="231F20"/>
              </a:solidFill>
              <a:latin typeface="Inter"/>
              <a:ea typeface="Inter"/>
              <a:cs typeface="Inter"/>
              <a:sym typeface="Inter"/>
            </a:endParaRPr>
          </a:p>
          <a:p>
            <a:pPr indent="-336550" lvl="0" marL="457200" marR="0" rtl="0" algn="l">
              <a:lnSpc>
                <a:spcPct val="100000"/>
              </a:lnSpc>
              <a:spcBef>
                <a:spcPts val="0"/>
              </a:spcBef>
              <a:spcAft>
                <a:spcPts val="0"/>
              </a:spcAft>
              <a:buClr>
                <a:srgbClr val="231F20"/>
              </a:buClr>
              <a:buSzPts val="1700"/>
              <a:buFont typeface="Inter"/>
              <a:buChar char="●"/>
            </a:pPr>
            <a:r>
              <a:rPr lang="en" sz="1700">
                <a:solidFill>
                  <a:srgbClr val="231F20"/>
                </a:solidFill>
                <a:latin typeface="Inter"/>
                <a:ea typeface="Inter"/>
                <a:cs typeface="Inter"/>
                <a:sym typeface="Inter"/>
              </a:rPr>
              <a:t>August 9, 1945, just after 11 AM- bomb nicknamed “Fat Man” exploded above Nagasaki </a:t>
            </a:r>
            <a:endParaRPr sz="1700">
              <a:solidFill>
                <a:srgbClr val="231F20"/>
              </a:solidFill>
              <a:latin typeface="Inter"/>
              <a:ea typeface="Inter"/>
              <a:cs typeface="Inter"/>
              <a:sym typeface="Inter"/>
            </a:endParaRPr>
          </a:p>
          <a:p>
            <a:pPr indent="-336550" lvl="1" marL="914400" marR="0" rtl="0" algn="l">
              <a:lnSpc>
                <a:spcPct val="100000"/>
              </a:lnSpc>
              <a:spcBef>
                <a:spcPts val="0"/>
              </a:spcBef>
              <a:spcAft>
                <a:spcPts val="0"/>
              </a:spcAft>
              <a:buClr>
                <a:srgbClr val="231F20"/>
              </a:buClr>
              <a:buSzPts val="1700"/>
              <a:buFont typeface="Inter"/>
              <a:buChar char="○"/>
            </a:pPr>
            <a:r>
              <a:rPr lang="en" sz="1700">
                <a:solidFill>
                  <a:srgbClr val="231F20"/>
                </a:solidFill>
                <a:latin typeface="Inter"/>
                <a:ea typeface="Inter"/>
                <a:cs typeface="Inter"/>
                <a:sym typeface="Inter"/>
              </a:rPr>
              <a:t>Over 2 square miles of the city destroyed </a:t>
            </a:r>
            <a:endParaRPr sz="1700">
              <a:solidFill>
                <a:srgbClr val="231F20"/>
              </a:solidFill>
              <a:latin typeface="Inter"/>
              <a:ea typeface="Inter"/>
              <a:cs typeface="Inter"/>
              <a:sym typeface="Inter"/>
            </a:endParaRPr>
          </a:p>
          <a:p>
            <a:pPr indent="-336550" lvl="1" marL="914400" marR="0" rtl="0" algn="l">
              <a:lnSpc>
                <a:spcPct val="100000"/>
              </a:lnSpc>
              <a:spcBef>
                <a:spcPts val="0"/>
              </a:spcBef>
              <a:spcAft>
                <a:spcPts val="0"/>
              </a:spcAft>
              <a:buClr>
                <a:srgbClr val="231F20"/>
              </a:buClr>
              <a:buSzPts val="1700"/>
              <a:buFont typeface="Inter"/>
              <a:buChar char="○"/>
            </a:pPr>
            <a:r>
              <a:rPr lang="en" sz="1700">
                <a:solidFill>
                  <a:srgbClr val="231F20"/>
                </a:solidFill>
                <a:latin typeface="Inter"/>
                <a:ea typeface="Inter"/>
                <a:cs typeface="Inter"/>
                <a:sym typeface="Inter"/>
              </a:rPr>
              <a:t>Estimated 73,000 killed</a:t>
            </a:r>
            <a:endParaRPr sz="1700">
              <a:solidFill>
                <a:srgbClr val="231F20"/>
              </a:solidFill>
              <a:latin typeface="Inter"/>
              <a:ea typeface="Inter"/>
              <a:cs typeface="Inter"/>
              <a:sym typeface="Inter"/>
            </a:endParaRPr>
          </a:p>
          <a:p>
            <a:pPr indent="-336550" lvl="0" marL="457200" marR="0" rtl="0" algn="l">
              <a:lnSpc>
                <a:spcPct val="100000"/>
              </a:lnSpc>
              <a:spcBef>
                <a:spcPts val="0"/>
              </a:spcBef>
              <a:spcAft>
                <a:spcPts val="0"/>
              </a:spcAft>
              <a:buClr>
                <a:srgbClr val="231F20"/>
              </a:buClr>
              <a:buSzPts val="1700"/>
              <a:buFont typeface="Inter"/>
              <a:buChar char="●"/>
            </a:pPr>
            <a:r>
              <a:rPr lang="en" sz="1700">
                <a:solidFill>
                  <a:srgbClr val="231F20"/>
                </a:solidFill>
                <a:latin typeface="Inter"/>
                <a:ea typeface="Inter"/>
                <a:cs typeface="Inter"/>
                <a:sym typeface="Inter"/>
              </a:rPr>
              <a:t>August 10, 1945- Japanese government admitted they were willing to admit defeat</a:t>
            </a:r>
            <a:endParaRPr sz="1700">
              <a:solidFill>
                <a:srgbClr val="231F20"/>
              </a:solidFill>
              <a:latin typeface="Inter"/>
              <a:ea typeface="Inter"/>
              <a:cs typeface="Inter"/>
              <a:sym typeface="Inter"/>
            </a:endParaRPr>
          </a:p>
          <a:p>
            <a:pPr indent="-336550" lvl="0" marL="457200" marR="0" rtl="0" algn="l">
              <a:lnSpc>
                <a:spcPct val="100000"/>
              </a:lnSpc>
              <a:spcBef>
                <a:spcPts val="0"/>
              </a:spcBef>
              <a:spcAft>
                <a:spcPts val="0"/>
              </a:spcAft>
              <a:buClr>
                <a:srgbClr val="231F20"/>
              </a:buClr>
              <a:buSzPts val="1700"/>
              <a:buFont typeface="Inter"/>
              <a:buChar char="●"/>
            </a:pPr>
            <a:r>
              <a:rPr lang="en" sz="1700">
                <a:solidFill>
                  <a:srgbClr val="231F20"/>
                </a:solidFill>
                <a:latin typeface="Inter"/>
                <a:ea typeface="Inter"/>
                <a:cs typeface="Inter"/>
                <a:sym typeface="Inter"/>
              </a:rPr>
              <a:t>September 2, 1945- Japanese signed official surrender, ending WWII</a:t>
            </a:r>
            <a:endParaRPr sz="1700">
              <a:solidFill>
                <a:srgbClr val="231F20"/>
              </a:solidFill>
              <a:latin typeface="Inter"/>
              <a:ea typeface="Inter"/>
              <a:cs typeface="Inter"/>
              <a:sym typeface="Inter"/>
            </a:endParaRPr>
          </a:p>
        </p:txBody>
      </p:sp>
      <p:sp>
        <p:nvSpPr>
          <p:cNvPr id="89" name="Google Shape;89;p15"/>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90" name="Google Shape;90;p15"/>
          <p:cNvGrpSpPr/>
          <p:nvPr/>
        </p:nvGrpSpPr>
        <p:grpSpPr>
          <a:xfrm>
            <a:off x="-127008" y="4615004"/>
            <a:ext cx="9398022" cy="468724"/>
            <a:chOff x="204" y="0"/>
            <a:chExt cx="25061391" cy="1249931"/>
          </a:xfrm>
        </p:grpSpPr>
        <p:grpSp>
          <p:nvGrpSpPr>
            <p:cNvPr id="91" name="Google Shape;91;p15"/>
            <p:cNvGrpSpPr/>
            <p:nvPr/>
          </p:nvGrpSpPr>
          <p:grpSpPr>
            <a:xfrm rot="5400000">
              <a:off x="12002369" y="-11663474"/>
              <a:ext cx="1249931" cy="24576878"/>
              <a:chOff x="0" y="-38100"/>
              <a:chExt cx="246900" cy="4854692"/>
            </a:xfrm>
          </p:grpSpPr>
          <p:sp>
            <p:nvSpPr>
              <p:cNvPr id="92" name="Google Shape;92;p15"/>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93" name="Google Shape;93;p15"/>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94" name="Google Shape;94;p15"/>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95" name="Google Shape;95;p15"/>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96" name="Google Shape;96;p15"/>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97" name="Google Shape;97;p15"/>
          <p:cNvSpPr txBox="1"/>
          <p:nvPr/>
        </p:nvSpPr>
        <p:spPr>
          <a:xfrm>
            <a:off x="1276990" y="438150"/>
            <a:ext cx="6590100" cy="6465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4200">
                <a:solidFill>
                  <a:srgbClr val="231F20"/>
                </a:solidFill>
                <a:latin typeface="Halant"/>
                <a:ea typeface="Halant"/>
                <a:cs typeface="Halant"/>
                <a:sym typeface="Halant"/>
              </a:rPr>
              <a:t>THE BOMBINGS</a:t>
            </a:r>
            <a:endParaRPr sz="700"/>
          </a:p>
        </p:txBody>
      </p:sp>
      <p:grpSp>
        <p:nvGrpSpPr>
          <p:cNvPr id="98" name="Google Shape;98;p15"/>
          <p:cNvGrpSpPr/>
          <p:nvPr/>
        </p:nvGrpSpPr>
        <p:grpSpPr>
          <a:xfrm>
            <a:off x="7929578" y="-49020"/>
            <a:ext cx="781313" cy="885635"/>
            <a:chOff x="0" y="-130721"/>
            <a:chExt cx="2083500" cy="2361695"/>
          </a:xfrm>
        </p:grpSpPr>
        <p:grpSp>
          <p:nvGrpSpPr>
            <p:cNvPr id="99" name="Google Shape;99;p15"/>
            <p:cNvGrpSpPr/>
            <p:nvPr/>
          </p:nvGrpSpPr>
          <p:grpSpPr>
            <a:xfrm>
              <a:off x="75599" y="-130721"/>
              <a:ext cx="1932614" cy="2361695"/>
              <a:chOff x="0" y="-47625"/>
              <a:chExt cx="704100" cy="860425"/>
            </a:xfrm>
          </p:grpSpPr>
          <p:sp>
            <p:nvSpPr>
              <p:cNvPr id="100" name="Google Shape;100;p15"/>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01" name="Google Shape;101;p15"/>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02" name="Google Shape;102;p15"/>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2</a:t>
              </a:r>
              <a:endParaRPr sz="700">
                <a:solidFill>
                  <a:schemeClr val="lt1"/>
                </a:solidFill>
              </a:endParaRPr>
            </a:p>
          </p:txBody>
        </p:sp>
      </p:grpSp>
      <p:sp>
        <p:nvSpPr>
          <p:cNvPr id="103" name="Google Shape;103;p15"/>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 name="Shape 107"/>
        <p:cNvGrpSpPr/>
        <p:nvPr/>
      </p:nvGrpSpPr>
      <p:grpSpPr>
        <a:xfrm>
          <a:off x="0" y="0"/>
          <a:ext cx="0" cy="0"/>
          <a:chOff x="0" y="0"/>
          <a:chExt cx="0" cy="0"/>
        </a:xfrm>
      </p:grpSpPr>
      <p:sp>
        <p:nvSpPr>
          <p:cNvPr id="108" name="Google Shape;108;p16"/>
          <p:cNvSpPr txBox="1"/>
          <p:nvPr/>
        </p:nvSpPr>
        <p:spPr>
          <a:xfrm>
            <a:off x="362275" y="1029750"/>
            <a:ext cx="7352700" cy="3601800"/>
          </a:xfrm>
          <a:prstGeom prst="rect">
            <a:avLst/>
          </a:prstGeom>
          <a:noFill/>
          <a:ln>
            <a:noFill/>
          </a:ln>
        </p:spPr>
        <p:txBody>
          <a:bodyPr anchorCtr="0" anchor="t" bIns="0" lIns="0" spcFirstLastPara="1" rIns="0" wrap="square" tIns="0">
            <a:spAutoFit/>
          </a:bodyPr>
          <a:lstStyle/>
          <a:p>
            <a:pPr indent="-342900" lvl="0" marL="457200" marR="0" rtl="0" algn="l">
              <a:lnSpc>
                <a:spcPct val="100000"/>
              </a:lnSpc>
              <a:spcBef>
                <a:spcPts val="0"/>
              </a:spcBef>
              <a:spcAft>
                <a:spcPts val="0"/>
              </a:spcAft>
              <a:buClr>
                <a:srgbClr val="231F20"/>
              </a:buClr>
              <a:buSzPts val="1800"/>
              <a:buFont typeface="Inter"/>
              <a:buChar char="●"/>
            </a:pPr>
            <a:r>
              <a:rPr lang="en" sz="1800">
                <a:solidFill>
                  <a:srgbClr val="231F20"/>
                </a:solidFill>
                <a:latin typeface="Inter"/>
                <a:ea typeface="Inter"/>
                <a:cs typeface="Inter"/>
                <a:sym typeface="Inter"/>
              </a:rPr>
              <a:t>The impacts of the atomic bombs had long-lasting effects beyond the initial devastation of life</a:t>
            </a:r>
            <a:endParaRPr sz="1800">
              <a:solidFill>
                <a:srgbClr val="231F20"/>
              </a:solidFill>
              <a:latin typeface="Inter"/>
              <a:ea typeface="Inter"/>
              <a:cs typeface="Inter"/>
              <a:sym typeface="Inter"/>
            </a:endParaRPr>
          </a:p>
          <a:p>
            <a:pPr indent="-342900" lvl="0" marL="457200" marR="0" rtl="0" algn="l">
              <a:lnSpc>
                <a:spcPct val="100000"/>
              </a:lnSpc>
              <a:spcBef>
                <a:spcPts val="0"/>
              </a:spcBef>
              <a:spcAft>
                <a:spcPts val="0"/>
              </a:spcAft>
              <a:buClr>
                <a:srgbClr val="231F20"/>
              </a:buClr>
              <a:buSzPts val="1800"/>
              <a:buFont typeface="Inter"/>
              <a:buChar char="●"/>
            </a:pPr>
            <a:r>
              <a:rPr lang="en" sz="1800">
                <a:solidFill>
                  <a:srgbClr val="231F20"/>
                </a:solidFill>
                <a:latin typeface="Inter"/>
                <a:ea typeface="Inter"/>
                <a:cs typeface="Inter"/>
                <a:sym typeface="Inter"/>
              </a:rPr>
              <a:t>Exact death tolls are unknown </a:t>
            </a:r>
            <a:endParaRPr sz="1800">
              <a:solidFill>
                <a:srgbClr val="231F20"/>
              </a:solidFill>
              <a:latin typeface="Inter"/>
              <a:ea typeface="Inter"/>
              <a:cs typeface="Inter"/>
              <a:sym typeface="Inter"/>
            </a:endParaRPr>
          </a:p>
          <a:p>
            <a:pPr indent="-342900" lvl="1" marL="914400" marR="0" rtl="0" algn="l">
              <a:lnSpc>
                <a:spcPct val="100000"/>
              </a:lnSpc>
              <a:spcBef>
                <a:spcPts val="0"/>
              </a:spcBef>
              <a:spcAft>
                <a:spcPts val="0"/>
              </a:spcAft>
              <a:buClr>
                <a:srgbClr val="231F20"/>
              </a:buClr>
              <a:buSzPts val="1800"/>
              <a:buFont typeface="Inter"/>
              <a:buChar char="○"/>
            </a:pPr>
            <a:r>
              <a:rPr lang="en" sz="1800">
                <a:solidFill>
                  <a:srgbClr val="231F20"/>
                </a:solidFill>
                <a:latin typeface="Inter"/>
                <a:ea typeface="Inter"/>
                <a:cs typeface="Inter"/>
                <a:sym typeface="Inter"/>
              </a:rPr>
              <a:t>Bodies could be burnt beyond recognition or part of mass cremations in the initial first week, so impossible to know exact counts</a:t>
            </a:r>
            <a:endParaRPr sz="1800">
              <a:solidFill>
                <a:srgbClr val="231F20"/>
              </a:solidFill>
              <a:latin typeface="Inter"/>
              <a:ea typeface="Inter"/>
              <a:cs typeface="Inter"/>
              <a:sym typeface="Inter"/>
            </a:endParaRPr>
          </a:p>
          <a:p>
            <a:pPr indent="-342900" lvl="0" marL="457200" marR="0" rtl="0" algn="l">
              <a:lnSpc>
                <a:spcPct val="100000"/>
              </a:lnSpc>
              <a:spcBef>
                <a:spcPts val="0"/>
              </a:spcBef>
              <a:spcAft>
                <a:spcPts val="0"/>
              </a:spcAft>
              <a:buClr>
                <a:srgbClr val="231F20"/>
              </a:buClr>
              <a:buSzPts val="1800"/>
              <a:buFont typeface="Inter"/>
              <a:buChar char="●"/>
            </a:pPr>
            <a:r>
              <a:rPr lang="en" sz="1800">
                <a:solidFill>
                  <a:srgbClr val="231F20"/>
                </a:solidFill>
                <a:latin typeface="Inter"/>
                <a:ea typeface="Inter"/>
                <a:cs typeface="Inter"/>
                <a:sym typeface="Inter"/>
              </a:rPr>
              <a:t>Infrastructure was destroyed, and many of the people who would have provided aid and recovery (doctors, nurses, firefighters, etc.) were killed, making it more difficult to help in the immediate aftermath</a:t>
            </a:r>
            <a:endParaRPr sz="1800">
              <a:solidFill>
                <a:srgbClr val="231F20"/>
              </a:solidFill>
              <a:latin typeface="Inter"/>
              <a:ea typeface="Inter"/>
              <a:cs typeface="Inter"/>
              <a:sym typeface="Inter"/>
            </a:endParaRPr>
          </a:p>
          <a:p>
            <a:pPr indent="-342900" lvl="0" marL="457200" marR="0" rtl="0" algn="l">
              <a:lnSpc>
                <a:spcPct val="100000"/>
              </a:lnSpc>
              <a:spcBef>
                <a:spcPts val="0"/>
              </a:spcBef>
              <a:spcAft>
                <a:spcPts val="0"/>
              </a:spcAft>
              <a:buClr>
                <a:srgbClr val="231F20"/>
              </a:buClr>
              <a:buSzPts val="1800"/>
              <a:buFont typeface="Inter"/>
              <a:buChar char="●"/>
            </a:pPr>
            <a:r>
              <a:rPr lang="en" sz="1800">
                <a:solidFill>
                  <a:srgbClr val="231F20"/>
                </a:solidFill>
                <a:latin typeface="Inter"/>
                <a:ea typeface="Inter"/>
                <a:cs typeface="Inter"/>
                <a:sym typeface="Inter"/>
              </a:rPr>
              <a:t>Months and even years after the bombings, people got sick from radiation</a:t>
            </a:r>
            <a:endParaRPr sz="1800">
              <a:solidFill>
                <a:srgbClr val="231F20"/>
              </a:solidFill>
              <a:latin typeface="Inter"/>
              <a:ea typeface="Inter"/>
              <a:cs typeface="Inter"/>
              <a:sym typeface="Inter"/>
            </a:endParaRPr>
          </a:p>
          <a:p>
            <a:pPr indent="-342900" lvl="1" marL="914400" marR="0" rtl="0" algn="l">
              <a:lnSpc>
                <a:spcPct val="100000"/>
              </a:lnSpc>
              <a:spcBef>
                <a:spcPts val="0"/>
              </a:spcBef>
              <a:spcAft>
                <a:spcPts val="0"/>
              </a:spcAft>
              <a:buClr>
                <a:srgbClr val="231F20"/>
              </a:buClr>
              <a:buSzPts val="1800"/>
              <a:buFont typeface="Inter"/>
              <a:buChar char="○"/>
            </a:pPr>
            <a:r>
              <a:rPr lang="en" sz="1800">
                <a:solidFill>
                  <a:srgbClr val="231F20"/>
                </a:solidFill>
                <a:latin typeface="Inter"/>
                <a:ea typeface="Inter"/>
                <a:cs typeface="Inter"/>
                <a:sym typeface="Inter"/>
              </a:rPr>
              <a:t>Massive increase in cancer</a:t>
            </a:r>
            <a:endParaRPr sz="1800">
              <a:solidFill>
                <a:srgbClr val="231F20"/>
              </a:solidFill>
              <a:latin typeface="Inter"/>
              <a:ea typeface="Inter"/>
              <a:cs typeface="Inter"/>
              <a:sym typeface="Inter"/>
            </a:endParaRPr>
          </a:p>
        </p:txBody>
      </p:sp>
      <p:sp>
        <p:nvSpPr>
          <p:cNvPr id="109" name="Google Shape;109;p16"/>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10" name="Google Shape;110;p16"/>
          <p:cNvGrpSpPr/>
          <p:nvPr/>
        </p:nvGrpSpPr>
        <p:grpSpPr>
          <a:xfrm>
            <a:off x="-127008" y="4615004"/>
            <a:ext cx="9398022" cy="468724"/>
            <a:chOff x="204" y="0"/>
            <a:chExt cx="25061391" cy="1249931"/>
          </a:xfrm>
        </p:grpSpPr>
        <p:grpSp>
          <p:nvGrpSpPr>
            <p:cNvPr id="111" name="Google Shape;111;p16"/>
            <p:cNvGrpSpPr/>
            <p:nvPr/>
          </p:nvGrpSpPr>
          <p:grpSpPr>
            <a:xfrm rot="5400000">
              <a:off x="12002369" y="-11663474"/>
              <a:ext cx="1249931" cy="24576878"/>
              <a:chOff x="0" y="-38100"/>
              <a:chExt cx="246900" cy="4854692"/>
            </a:xfrm>
          </p:grpSpPr>
          <p:sp>
            <p:nvSpPr>
              <p:cNvPr id="112" name="Google Shape;112;p16"/>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13" name="Google Shape;113;p16"/>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14" name="Google Shape;114;p16"/>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115" name="Google Shape;115;p16"/>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16" name="Google Shape;116;p16"/>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17" name="Google Shape;117;p16"/>
          <p:cNvSpPr txBox="1"/>
          <p:nvPr/>
        </p:nvSpPr>
        <p:spPr>
          <a:xfrm>
            <a:off x="1276990" y="438150"/>
            <a:ext cx="6590100" cy="6465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4200">
                <a:solidFill>
                  <a:srgbClr val="231F20"/>
                </a:solidFill>
                <a:latin typeface="Halant"/>
                <a:ea typeface="Halant"/>
                <a:cs typeface="Halant"/>
                <a:sym typeface="Halant"/>
              </a:rPr>
              <a:t>AFTERMATH</a:t>
            </a:r>
            <a:endParaRPr sz="700"/>
          </a:p>
        </p:txBody>
      </p:sp>
      <p:grpSp>
        <p:nvGrpSpPr>
          <p:cNvPr id="118" name="Google Shape;118;p16"/>
          <p:cNvGrpSpPr/>
          <p:nvPr/>
        </p:nvGrpSpPr>
        <p:grpSpPr>
          <a:xfrm>
            <a:off x="7929578" y="-49020"/>
            <a:ext cx="781313" cy="885635"/>
            <a:chOff x="0" y="-130721"/>
            <a:chExt cx="2083500" cy="2361695"/>
          </a:xfrm>
        </p:grpSpPr>
        <p:grpSp>
          <p:nvGrpSpPr>
            <p:cNvPr id="119" name="Google Shape;119;p16"/>
            <p:cNvGrpSpPr/>
            <p:nvPr/>
          </p:nvGrpSpPr>
          <p:grpSpPr>
            <a:xfrm>
              <a:off x="75599" y="-130721"/>
              <a:ext cx="1932614" cy="2361695"/>
              <a:chOff x="0" y="-47625"/>
              <a:chExt cx="704100" cy="860425"/>
            </a:xfrm>
          </p:grpSpPr>
          <p:sp>
            <p:nvSpPr>
              <p:cNvPr id="120" name="Google Shape;120;p16"/>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21" name="Google Shape;121;p16"/>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22" name="Google Shape;122;p16"/>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3</a:t>
              </a:r>
              <a:endParaRPr sz="700">
                <a:solidFill>
                  <a:schemeClr val="lt1"/>
                </a:solidFill>
              </a:endParaRPr>
            </a:p>
          </p:txBody>
        </p:sp>
      </p:grpSp>
      <p:sp>
        <p:nvSpPr>
          <p:cNvPr id="123" name="Google Shape;123;p16"/>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 name="Shape 127"/>
        <p:cNvGrpSpPr/>
        <p:nvPr/>
      </p:nvGrpSpPr>
      <p:grpSpPr>
        <a:xfrm>
          <a:off x="0" y="0"/>
          <a:ext cx="0" cy="0"/>
          <a:chOff x="0" y="0"/>
          <a:chExt cx="0" cy="0"/>
        </a:xfrm>
      </p:grpSpPr>
      <p:sp>
        <p:nvSpPr>
          <p:cNvPr id="128" name="Google Shape;128;p17"/>
          <p:cNvSpPr txBox="1"/>
          <p:nvPr/>
        </p:nvSpPr>
        <p:spPr>
          <a:xfrm>
            <a:off x="209875" y="1258350"/>
            <a:ext cx="5724600" cy="3324900"/>
          </a:xfrm>
          <a:prstGeom prst="rect">
            <a:avLst/>
          </a:prstGeom>
          <a:noFill/>
          <a:ln>
            <a:noFill/>
          </a:ln>
        </p:spPr>
        <p:txBody>
          <a:bodyPr anchorCtr="0" anchor="t" bIns="0" lIns="0" spcFirstLastPara="1" rIns="0" wrap="square" tIns="0">
            <a:spAutoFit/>
          </a:bodyPr>
          <a:lstStyle/>
          <a:p>
            <a:pPr indent="-342900" lvl="0" marL="457200" marR="0" rtl="0" algn="l">
              <a:lnSpc>
                <a:spcPct val="100000"/>
              </a:lnSpc>
              <a:spcBef>
                <a:spcPts val="0"/>
              </a:spcBef>
              <a:spcAft>
                <a:spcPts val="0"/>
              </a:spcAft>
              <a:buClr>
                <a:srgbClr val="231F20"/>
              </a:buClr>
              <a:buSzPts val="1800"/>
              <a:buFont typeface="Inter"/>
              <a:buChar char="●"/>
            </a:pPr>
            <a:r>
              <a:rPr lang="en" sz="1800">
                <a:solidFill>
                  <a:srgbClr val="231F20"/>
                </a:solidFill>
                <a:latin typeface="Inter"/>
                <a:ea typeface="Inter"/>
                <a:cs typeface="Inter"/>
                <a:sym typeface="Inter"/>
              </a:rPr>
              <a:t>The horrific results of the bombs in Japan caused fear amongst states that atomic bombs would be used in the future of warfare, leading to mass human destruction</a:t>
            </a:r>
            <a:endParaRPr sz="1800">
              <a:solidFill>
                <a:srgbClr val="231F20"/>
              </a:solidFill>
              <a:latin typeface="Inter"/>
              <a:ea typeface="Inter"/>
              <a:cs typeface="Inter"/>
              <a:sym typeface="Inter"/>
            </a:endParaRPr>
          </a:p>
          <a:p>
            <a:pPr indent="-342900" lvl="1" marL="914400" marR="0" rtl="0" algn="l">
              <a:lnSpc>
                <a:spcPct val="100000"/>
              </a:lnSpc>
              <a:spcBef>
                <a:spcPts val="0"/>
              </a:spcBef>
              <a:spcAft>
                <a:spcPts val="0"/>
              </a:spcAft>
              <a:buClr>
                <a:srgbClr val="231F20"/>
              </a:buClr>
              <a:buSzPts val="1800"/>
              <a:buFont typeface="Inter"/>
              <a:buChar char="○"/>
            </a:pPr>
            <a:r>
              <a:rPr lang="en" sz="1800">
                <a:solidFill>
                  <a:srgbClr val="231F20"/>
                </a:solidFill>
                <a:latin typeface="Inter"/>
                <a:ea typeface="Inter"/>
                <a:cs typeface="Inter"/>
                <a:sym typeface="Inter"/>
              </a:rPr>
              <a:t>Sets the stage for the fears of the Cold War</a:t>
            </a:r>
            <a:endParaRPr sz="1800">
              <a:solidFill>
                <a:srgbClr val="231F20"/>
              </a:solidFill>
              <a:latin typeface="Inter"/>
              <a:ea typeface="Inter"/>
              <a:cs typeface="Inter"/>
              <a:sym typeface="Inter"/>
            </a:endParaRPr>
          </a:p>
          <a:p>
            <a:pPr indent="-342900" lvl="0" marL="457200" marR="0" rtl="0" algn="l">
              <a:lnSpc>
                <a:spcPct val="100000"/>
              </a:lnSpc>
              <a:spcBef>
                <a:spcPts val="0"/>
              </a:spcBef>
              <a:spcAft>
                <a:spcPts val="0"/>
              </a:spcAft>
              <a:buClr>
                <a:srgbClr val="231F20"/>
              </a:buClr>
              <a:buSzPts val="1800"/>
              <a:buFont typeface="Inter"/>
              <a:buChar char="●"/>
            </a:pPr>
            <a:r>
              <a:rPr lang="en" sz="1800">
                <a:solidFill>
                  <a:srgbClr val="231F20"/>
                </a:solidFill>
                <a:latin typeface="Inter"/>
                <a:ea typeface="Inter"/>
                <a:cs typeface="Inter"/>
                <a:sym typeface="Inter"/>
              </a:rPr>
              <a:t>Moral debate about whether or not the US was justified in dropping the atomic bombs on Japan</a:t>
            </a:r>
            <a:endParaRPr sz="1800">
              <a:solidFill>
                <a:srgbClr val="231F20"/>
              </a:solidFill>
              <a:latin typeface="Inter"/>
              <a:ea typeface="Inter"/>
              <a:cs typeface="Inter"/>
              <a:sym typeface="Inter"/>
            </a:endParaRPr>
          </a:p>
          <a:p>
            <a:pPr indent="-342900" lvl="1" marL="914400" marR="0" rtl="0" algn="l">
              <a:lnSpc>
                <a:spcPct val="100000"/>
              </a:lnSpc>
              <a:spcBef>
                <a:spcPts val="0"/>
              </a:spcBef>
              <a:spcAft>
                <a:spcPts val="0"/>
              </a:spcAft>
              <a:buClr>
                <a:srgbClr val="231F20"/>
              </a:buClr>
              <a:buSzPts val="1800"/>
              <a:buFont typeface="Inter"/>
              <a:buChar char="○"/>
            </a:pPr>
            <a:r>
              <a:rPr lang="en" sz="1800">
                <a:solidFill>
                  <a:srgbClr val="231F20"/>
                </a:solidFill>
                <a:latin typeface="Inter"/>
                <a:ea typeface="Inter"/>
                <a:cs typeface="Inter"/>
                <a:sym typeface="Inter"/>
              </a:rPr>
              <a:t>Those in favor argue that it was necessary to prevent the continuation of war &amp; the huge death toll that accompanied war</a:t>
            </a:r>
            <a:endParaRPr sz="1800">
              <a:solidFill>
                <a:srgbClr val="231F20"/>
              </a:solidFill>
              <a:latin typeface="Inter"/>
              <a:ea typeface="Inter"/>
              <a:cs typeface="Inter"/>
              <a:sym typeface="Inter"/>
            </a:endParaRPr>
          </a:p>
          <a:p>
            <a:pPr indent="-342900" lvl="1" marL="914400" marR="0" rtl="0" algn="l">
              <a:lnSpc>
                <a:spcPct val="100000"/>
              </a:lnSpc>
              <a:spcBef>
                <a:spcPts val="0"/>
              </a:spcBef>
              <a:spcAft>
                <a:spcPts val="0"/>
              </a:spcAft>
              <a:buClr>
                <a:srgbClr val="231F20"/>
              </a:buClr>
              <a:buSzPts val="1800"/>
              <a:buFont typeface="Inter"/>
              <a:buChar char="○"/>
            </a:pPr>
            <a:r>
              <a:rPr lang="en" sz="1800">
                <a:solidFill>
                  <a:srgbClr val="231F20"/>
                </a:solidFill>
                <a:latin typeface="Inter"/>
                <a:ea typeface="Inter"/>
                <a:cs typeface="Inter"/>
                <a:sym typeface="Inter"/>
              </a:rPr>
              <a:t>Those opposed note the horrific deaths and long-lasting impacts of Japanese civilians</a:t>
            </a:r>
            <a:endParaRPr sz="1800">
              <a:solidFill>
                <a:srgbClr val="231F20"/>
              </a:solidFill>
              <a:latin typeface="Inter"/>
              <a:ea typeface="Inter"/>
              <a:cs typeface="Inter"/>
              <a:sym typeface="Inter"/>
            </a:endParaRPr>
          </a:p>
        </p:txBody>
      </p:sp>
      <p:sp>
        <p:nvSpPr>
          <p:cNvPr id="129" name="Google Shape;129;p17"/>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30" name="Google Shape;130;p17"/>
          <p:cNvGrpSpPr/>
          <p:nvPr/>
        </p:nvGrpSpPr>
        <p:grpSpPr>
          <a:xfrm>
            <a:off x="-127008" y="4615004"/>
            <a:ext cx="9398022" cy="468724"/>
            <a:chOff x="204" y="0"/>
            <a:chExt cx="25061391" cy="1249931"/>
          </a:xfrm>
        </p:grpSpPr>
        <p:grpSp>
          <p:nvGrpSpPr>
            <p:cNvPr id="131" name="Google Shape;131;p17"/>
            <p:cNvGrpSpPr/>
            <p:nvPr/>
          </p:nvGrpSpPr>
          <p:grpSpPr>
            <a:xfrm rot="5400000">
              <a:off x="12002369" y="-11663474"/>
              <a:ext cx="1249931" cy="24576878"/>
              <a:chOff x="0" y="-38100"/>
              <a:chExt cx="246900" cy="4854692"/>
            </a:xfrm>
          </p:grpSpPr>
          <p:sp>
            <p:nvSpPr>
              <p:cNvPr id="132" name="Google Shape;132;p17"/>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33" name="Google Shape;133;p17"/>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34" name="Google Shape;134;p17"/>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135" name="Google Shape;135;p17"/>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36" name="Google Shape;136;p17"/>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37" name="Google Shape;137;p17"/>
          <p:cNvSpPr txBox="1"/>
          <p:nvPr/>
        </p:nvSpPr>
        <p:spPr>
          <a:xfrm>
            <a:off x="1276990" y="438150"/>
            <a:ext cx="6590100" cy="6465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4200">
                <a:solidFill>
                  <a:srgbClr val="231F20"/>
                </a:solidFill>
                <a:latin typeface="Halant"/>
                <a:ea typeface="Halant"/>
                <a:cs typeface="Halant"/>
                <a:sym typeface="Halant"/>
              </a:rPr>
              <a:t>NUCLEAR BOMBS</a:t>
            </a:r>
            <a:endParaRPr sz="700"/>
          </a:p>
        </p:txBody>
      </p:sp>
      <p:grpSp>
        <p:nvGrpSpPr>
          <p:cNvPr id="138" name="Google Shape;138;p17"/>
          <p:cNvGrpSpPr/>
          <p:nvPr/>
        </p:nvGrpSpPr>
        <p:grpSpPr>
          <a:xfrm>
            <a:off x="7929578" y="-49020"/>
            <a:ext cx="781313" cy="885635"/>
            <a:chOff x="0" y="-130721"/>
            <a:chExt cx="2083500" cy="2361695"/>
          </a:xfrm>
        </p:grpSpPr>
        <p:grpSp>
          <p:nvGrpSpPr>
            <p:cNvPr id="139" name="Google Shape;139;p17"/>
            <p:cNvGrpSpPr/>
            <p:nvPr/>
          </p:nvGrpSpPr>
          <p:grpSpPr>
            <a:xfrm>
              <a:off x="75599" y="-130721"/>
              <a:ext cx="1932614" cy="2361695"/>
              <a:chOff x="0" y="-47625"/>
              <a:chExt cx="704100" cy="860425"/>
            </a:xfrm>
          </p:grpSpPr>
          <p:sp>
            <p:nvSpPr>
              <p:cNvPr id="140" name="Google Shape;140;p17"/>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41" name="Google Shape;141;p17"/>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42" name="Google Shape;142;p17"/>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4</a:t>
              </a:r>
              <a:endParaRPr sz="700">
                <a:solidFill>
                  <a:schemeClr val="lt1"/>
                </a:solidFill>
              </a:endParaRPr>
            </a:p>
          </p:txBody>
        </p:sp>
      </p:grpSp>
      <p:sp>
        <p:nvSpPr>
          <p:cNvPr id="143" name="Google Shape;143;p17"/>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pic>
        <p:nvPicPr>
          <p:cNvPr id="144" name="Google Shape;144;p17"/>
          <p:cNvPicPr preferRelativeResize="0"/>
          <p:nvPr/>
        </p:nvPicPr>
        <p:blipFill>
          <a:blip r:embed="rId4">
            <a:alphaModFix/>
          </a:blip>
          <a:stretch>
            <a:fillRect/>
          </a:stretch>
        </p:blipFill>
        <p:spPr>
          <a:xfrm>
            <a:off x="6117725" y="1258350"/>
            <a:ext cx="2697426" cy="1600475"/>
          </a:xfrm>
          <a:prstGeom prst="rect">
            <a:avLst/>
          </a:prstGeom>
          <a:noFill/>
          <a:ln>
            <a:noFill/>
          </a:ln>
        </p:spPr>
      </p:pic>
      <p:sp>
        <p:nvSpPr>
          <p:cNvPr id="145" name="Google Shape;145;p17"/>
          <p:cNvSpPr txBox="1"/>
          <p:nvPr/>
        </p:nvSpPr>
        <p:spPr>
          <a:xfrm>
            <a:off x="6067125" y="3050150"/>
            <a:ext cx="2936700" cy="298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Source: George R. Caron &amp; Charles Levy, “Mushroom cloud over Hiroshima (Left), Atomic Cloud Rises Over Nagasaki (Right),” August 6 &amp; 9, 1945. Public Domain.</a:t>
            </a:r>
            <a:endParaRPr sz="1200">
              <a:solidFill>
                <a:schemeClr val="dk1"/>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p18"/>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51" name="Google Shape;151;p18"/>
          <p:cNvGrpSpPr/>
          <p:nvPr/>
        </p:nvGrpSpPr>
        <p:grpSpPr>
          <a:xfrm>
            <a:off x="-127008" y="4615004"/>
            <a:ext cx="9398022" cy="468724"/>
            <a:chOff x="204" y="0"/>
            <a:chExt cx="25061391" cy="1249931"/>
          </a:xfrm>
        </p:grpSpPr>
        <p:grpSp>
          <p:nvGrpSpPr>
            <p:cNvPr id="152" name="Google Shape;152;p18"/>
            <p:cNvGrpSpPr/>
            <p:nvPr/>
          </p:nvGrpSpPr>
          <p:grpSpPr>
            <a:xfrm rot="5400000">
              <a:off x="12002369" y="-11663474"/>
              <a:ext cx="1249931" cy="24576878"/>
              <a:chOff x="0" y="-38100"/>
              <a:chExt cx="246900" cy="4854692"/>
            </a:xfrm>
          </p:grpSpPr>
          <p:sp>
            <p:nvSpPr>
              <p:cNvPr id="153" name="Google Shape;153;p18"/>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54" name="Google Shape;154;p18"/>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55" name="Google Shape;155;p18"/>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156" name="Google Shape;156;p18"/>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57" name="Google Shape;157;p18"/>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58" name="Google Shape;158;p18"/>
          <p:cNvSpPr txBox="1"/>
          <p:nvPr/>
        </p:nvSpPr>
        <p:spPr>
          <a:xfrm>
            <a:off x="546400" y="794350"/>
            <a:ext cx="8164500" cy="36942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 sz="1600">
                <a:solidFill>
                  <a:srgbClr val="231F20"/>
                </a:solidFill>
                <a:latin typeface="Halant"/>
                <a:ea typeface="Halant"/>
                <a:cs typeface="Halant"/>
                <a:sym typeface="Halant"/>
              </a:rPr>
              <a:t>“Most of the immediate casualties did not differ from those caused by incendiary or high-explosive raids. The outstanding difference was the presence of radiation effects, which became unmistakable about a week after the bombing. At the time of impact, however, the causes of death and injury were flash burns, secondary effects of blast and falling debris, and burns from blazing buildings. No records are available that give the relative importance of the various types of injury, especially for those who died immediately after the explosion. Indeed, many of these people undoubtedly died several times over, theoretically, since each was subjected to several injuries, any one of which would have been fatal. The Hiroshima prefectural health department placed the proportion of deaths from burns (flash or flame) at 60 percent, from falling debris at 30 percent, and from other injuries at 10 percent; it is generally agreed that burns caused at least 50 percent of the initial casualties. Of those who died later, an increasing proportion succumbed to radiation effects.”</a:t>
            </a:r>
            <a:endParaRPr b="1" sz="1600">
              <a:solidFill>
                <a:srgbClr val="231F20"/>
              </a:solidFill>
              <a:latin typeface="Halant"/>
              <a:ea typeface="Halant"/>
              <a:cs typeface="Halant"/>
              <a:sym typeface="Halant"/>
            </a:endParaRPr>
          </a:p>
          <a:p>
            <a:pPr indent="0" lvl="0" marL="0" marR="0" rtl="0" algn="ctr">
              <a:lnSpc>
                <a:spcPct val="100000"/>
              </a:lnSpc>
              <a:spcBef>
                <a:spcPts val="0"/>
              </a:spcBef>
              <a:spcAft>
                <a:spcPts val="0"/>
              </a:spcAft>
              <a:buNone/>
            </a:pPr>
            <a:r>
              <a:rPr b="1" lang="en" sz="1600">
                <a:solidFill>
                  <a:srgbClr val="231F20"/>
                </a:solidFill>
                <a:latin typeface="Halant"/>
                <a:ea typeface="Halant"/>
                <a:cs typeface="Halant"/>
                <a:sym typeface="Halant"/>
              </a:rPr>
              <a:t>-Excerpt from “The Effects of Atomic Bombs on Hiroshima and Nagasaki” by the United States Strategic Bombing Survey, June 30, 1945</a:t>
            </a:r>
            <a:endParaRPr b="1" sz="1600">
              <a:solidFill>
                <a:srgbClr val="231F20"/>
              </a:solidFill>
              <a:latin typeface="Halant"/>
              <a:ea typeface="Halant"/>
              <a:cs typeface="Halant"/>
              <a:sym typeface="Halant"/>
            </a:endParaRPr>
          </a:p>
        </p:txBody>
      </p:sp>
      <p:grpSp>
        <p:nvGrpSpPr>
          <p:cNvPr id="159" name="Google Shape;159;p18"/>
          <p:cNvGrpSpPr/>
          <p:nvPr/>
        </p:nvGrpSpPr>
        <p:grpSpPr>
          <a:xfrm>
            <a:off x="7929578" y="-49020"/>
            <a:ext cx="781313" cy="885635"/>
            <a:chOff x="0" y="-130721"/>
            <a:chExt cx="2083500" cy="2361695"/>
          </a:xfrm>
        </p:grpSpPr>
        <p:grpSp>
          <p:nvGrpSpPr>
            <p:cNvPr id="160" name="Google Shape;160;p18"/>
            <p:cNvGrpSpPr/>
            <p:nvPr/>
          </p:nvGrpSpPr>
          <p:grpSpPr>
            <a:xfrm>
              <a:off x="75599" y="-130721"/>
              <a:ext cx="1932614" cy="2361695"/>
              <a:chOff x="0" y="-47625"/>
              <a:chExt cx="704100" cy="860425"/>
            </a:xfrm>
          </p:grpSpPr>
          <p:sp>
            <p:nvSpPr>
              <p:cNvPr id="161" name="Google Shape;161;p18"/>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62" name="Google Shape;162;p18"/>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63" name="Google Shape;163;p18"/>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5</a:t>
              </a:r>
              <a:endParaRPr sz="700">
                <a:solidFill>
                  <a:schemeClr val="lt1"/>
                </a:solidFill>
              </a:endParaRPr>
            </a:p>
          </p:txBody>
        </p:sp>
      </p:grpSp>
      <p:sp>
        <p:nvSpPr>
          <p:cNvPr id="164" name="Google Shape;164;p18"/>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8" name="Shape 168"/>
        <p:cNvGrpSpPr/>
        <p:nvPr/>
      </p:nvGrpSpPr>
      <p:grpSpPr>
        <a:xfrm>
          <a:off x="0" y="0"/>
          <a:ext cx="0" cy="0"/>
          <a:chOff x="0" y="0"/>
          <a:chExt cx="0" cy="0"/>
        </a:xfrm>
      </p:grpSpPr>
      <p:sp>
        <p:nvSpPr>
          <p:cNvPr id="169" name="Google Shape;169;p19"/>
          <p:cNvSpPr txBox="1"/>
          <p:nvPr/>
        </p:nvSpPr>
        <p:spPr>
          <a:xfrm>
            <a:off x="895670" y="1447990"/>
            <a:ext cx="7352700" cy="11082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None/>
            </a:pPr>
            <a:r>
              <a:rPr lang="en" sz="1800">
                <a:solidFill>
                  <a:srgbClr val="231F20"/>
                </a:solidFill>
                <a:latin typeface="Inter"/>
                <a:ea typeface="Inter"/>
                <a:cs typeface="Inter"/>
                <a:sym typeface="Inter"/>
              </a:rPr>
              <a:t>Choose two of the survivors of the atomic bomb and read their short testimonies. Then, answer the questions on your worksheet.</a:t>
            </a:r>
            <a:endParaRPr sz="1800">
              <a:solidFill>
                <a:srgbClr val="231F20"/>
              </a:solidFill>
              <a:latin typeface="Inter"/>
              <a:ea typeface="Inter"/>
              <a:cs typeface="Inter"/>
              <a:sym typeface="Inter"/>
            </a:endParaRPr>
          </a:p>
          <a:p>
            <a:pPr indent="-342900" lvl="0" marL="457200" marR="0" rtl="0" algn="l">
              <a:lnSpc>
                <a:spcPct val="100000"/>
              </a:lnSpc>
              <a:spcBef>
                <a:spcPts val="0"/>
              </a:spcBef>
              <a:spcAft>
                <a:spcPts val="0"/>
              </a:spcAft>
              <a:buClr>
                <a:srgbClr val="231F20"/>
              </a:buClr>
              <a:buSzPts val="1800"/>
              <a:buFont typeface="Inter"/>
              <a:buChar char="●"/>
            </a:pPr>
            <a:r>
              <a:rPr lang="en" sz="1800" u="sng">
                <a:solidFill>
                  <a:schemeClr val="hlink"/>
                </a:solidFill>
                <a:latin typeface="Inter"/>
                <a:ea typeface="Inter"/>
                <a:cs typeface="Inter"/>
                <a:sym typeface="Inter"/>
                <a:hlinkClick r:id="rId3"/>
              </a:rPr>
              <a:t>After the Bomb: Survivors of Hiroshima and Nagasaki Share their Stories (TIME)</a:t>
            </a:r>
            <a:endParaRPr sz="1800">
              <a:solidFill>
                <a:srgbClr val="231F20"/>
              </a:solidFill>
              <a:latin typeface="Inter"/>
              <a:ea typeface="Inter"/>
              <a:cs typeface="Inter"/>
              <a:sym typeface="Inter"/>
            </a:endParaRPr>
          </a:p>
        </p:txBody>
      </p:sp>
      <p:sp>
        <p:nvSpPr>
          <p:cNvPr id="170" name="Google Shape;170;p19"/>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4">
              <a:alphaModFix/>
            </a:blip>
            <a:stretch>
              <a:fillRect b="0" l="0" r="0" t="0"/>
            </a:stretch>
          </a:blipFill>
          <a:ln>
            <a:noFill/>
          </a:ln>
        </p:spPr>
      </p:sp>
      <p:grpSp>
        <p:nvGrpSpPr>
          <p:cNvPr id="171" name="Google Shape;171;p19"/>
          <p:cNvGrpSpPr/>
          <p:nvPr/>
        </p:nvGrpSpPr>
        <p:grpSpPr>
          <a:xfrm>
            <a:off x="-127008" y="4615004"/>
            <a:ext cx="9398022" cy="468724"/>
            <a:chOff x="204" y="0"/>
            <a:chExt cx="25061391" cy="1249931"/>
          </a:xfrm>
        </p:grpSpPr>
        <p:grpSp>
          <p:nvGrpSpPr>
            <p:cNvPr id="172" name="Google Shape;172;p19"/>
            <p:cNvGrpSpPr/>
            <p:nvPr/>
          </p:nvGrpSpPr>
          <p:grpSpPr>
            <a:xfrm rot="5400000">
              <a:off x="12002369" y="-11663474"/>
              <a:ext cx="1249931" cy="24576878"/>
              <a:chOff x="0" y="-38100"/>
              <a:chExt cx="246900" cy="4854692"/>
            </a:xfrm>
          </p:grpSpPr>
          <p:sp>
            <p:nvSpPr>
              <p:cNvPr id="173" name="Google Shape;173;p19"/>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74" name="Google Shape;174;p19"/>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75" name="Google Shape;175;p19"/>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176" name="Google Shape;176;p19"/>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77" name="Google Shape;177;p19"/>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78" name="Google Shape;178;p19"/>
          <p:cNvSpPr txBox="1"/>
          <p:nvPr/>
        </p:nvSpPr>
        <p:spPr>
          <a:xfrm>
            <a:off x="1276990" y="438150"/>
            <a:ext cx="6590100" cy="6465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4200">
                <a:solidFill>
                  <a:srgbClr val="231F20"/>
                </a:solidFill>
                <a:latin typeface="Halant"/>
                <a:ea typeface="Halant"/>
                <a:cs typeface="Halant"/>
                <a:sym typeface="Halant"/>
              </a:rPr>
              <a:t>TESTIMONY</a:t>
            </a:r>
            <a:endParaRPr sz="700"/>
          </a:p>
        </p:txBody>
      </p:sp>
      <p:grpSp>
        <p:nvGrpSpPr>
          <p:cNvPr id="179" name="Google Shape;179;p19"/>
          <p:cNvGrpSpPr/>
          <p:nvPr/>
        </p:nvGrpSpPr>
        <p:grpSpPr>
          <a:xfrm>
            <a:off x="7929578" y="-49020"/>
            <a:ext cx="781313" cy="885635"/>
            <a:chOff x="0" y="-130721"/>
            <a:chExt cx="2083500" cy="2361695"/>
          </a:xfrm>
        </p:grpSpPr>
        <p:grpSp>
          <p:nvGrpSpPr>
            <p:cNvPr id="180" name="Google Shape;180;p19"/>
            <p:cNvGrpSpPr/>
            <p:nvPr/>
          </p:nvGrpSpPr>
          <p:grpSpPr>
            <a:xfrm>
              <a:off x="75599" y="-130721"/>
              <a:ext cx="1932614" cy="2361695"/>
              <a:chOff x="0" y="-47625"/>
              <a:chExt cx="704100" cy="860425"/>
            </a:xfrm>
          </p:grpSpPr>
          <p:sp>
            <p:nvSpPr>
              <p:cNvPr id="181" name="Google Shape;181;p19"/>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82" name="Google Shape;182;p19"/>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83" name="Google Shape;183;p19"/>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6</a:t>
              </a:r>
              <a:endParaRPr sz="700">
                <a:solidFill>
                  <a:schemeClr val="lt1"/>
                </a:solidFill>
              </a:endParaRPr>
            </a:p>
          </p:txBody>
        </p:sp>
      </p:grpSp>
      <p:sp>
        <p:nvSpPr>
          <p:cNvPr id="184" name="Google Shape;184;p19"/>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4">
              <a:alphaModFix/>
            </a:blip>
            <a:stretch>
              <a:fillRect b="0" l="0" r="0" t="0"/>
            </a:stretch>
          </a:blipFill>
          <a:ln>
            <a:noFill/>
          </a:ln>
        </p:spPr>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8" name="Shape 188"/>
        <p:cNvGrpSpPr/>
        <p:nvPr/>
      </p:nvGrpSpPr>
      <p:grpSpPr>
        <a:xfrm>
          <a:off x="0" y="0"/>
          <a:ext cx="0" cy="0"/>
          <a:chOff x="0" y="0"/>
          <a:chExt cx="0" cy="0"/>
        </a:xfrm>
      </p:grpSpPr>
      <p:sp>
        <p:nvSpPr>
          <p:cNvPr id="189" name="Google Shape;189;p20"/>
          <p:cNvSpPr txBox="1"/>
          <p:nvPr/>
        </p:nvSpPr>
        <p:spPr>
          <a:xfrm>
            <a:off x="947750" y="1463550"/>
            <a:ext cx="7248600" cy="11082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None/>
            </a:pPr>
            <a:r>
              <a:rPr lang="en" sz="1800">
                <a:solidFill>
                  <a:srgbClr val="231F20"/>
                </a:solidFill>
                <a:latin typeface="Inter"/>
                <a:ea typeface="Inter"/>
                <a:cs typeface="Inter"/>
                <a:sym typeface="Inter"/>
              </a:rPr>
              <a:t>Visit the following websites for additional research:</a:t>
            </a:r>
            <a:endParaRPr sz="1800">
              <a:solidFill>
                <a:srgbClr val="231F20"/>
              </a:solidFill>
              <a:latin typeface="Inter"/>
              <a:ea typeface="Inter"/>
              <a:cs typeface="Inter"/>
              <a:sym typeface="Inter"/>
            </a:endParaRPr>
          </a:p>
          <a:p>
            <a:pPr indent="-342900" lvl="0" marL="457200" marR="0" rtl="0" algn="l">
              <a:lnSpc>
                <a:spcPct val="100000"/>
              </a:lnSpc>
              <a:spcBef>
                <a:spcPts val="0"/>
              </a:spcBef>
              <a:spcAft>
                <a:spcPts val="0"/>
              </a:spcAft>
              <a:buClr>
                <a:srgbClr val="231F20"/>
              </a:buClr>
              <a:buSzPts val="1800"/>
              <a:buFont typeface="Inter"/>
              <a:buChar char="●"/>
            </a:pPr>
            <a:r>
              <a:rPr lang="en" sz="1800" u="sng">
                <a:solidFill>
                  <a:schemeClr val="hlink"/>
                </a:solidFill>
                <a:latin typeface="Inter"/>
                <a:ea typeface="Inter"/>
                <a:cs typeface="Inter"/>
                <a:sym typeface="Inter"/>
                <a:hlinkClick r:id="rId3"/>
              </a:rPr>
              <a:t>The Two Atomic Bombs that Ended the Second World War</a:t>
            </a:r>
            <a:endParaRPr sz="1800">
              <a:latin typeface="Inter"/>
              <a:ea typeface="Inter"/>
              <a:cs typeface="Inter"/>
              <a:sym typeface="Inter"/>
            </a:endParaRPr>
          </a:p>
          <a:p>
            <a:pPr indent="-342900" lvl="0" marL="457200" marR="0" rtl="0" algn="l">
              <a:lnSpc>
                <a:spcPct val="100000"/>
              </a:lnSpc>
              <a:spcBef>
                <a:spcPts val="0"/>
              </a:spcBef>
              <a:spcAft>
                <a:spcPts val="0"/>
              </a:spcAft>
              <a:buClr>
                <a:srgbClr val="231F20"/>
              </a:buClr>
              <a:buSzPts val="1800"/>
              <a:buFont typeface="Inter"/>
              <a:buChar char="●"/>
            </a:pPr>
            <a:r>
              <a:rPr lang="en" sz="1800" u="sng">
                <a:solidFill>
                  <a:schemeClr val="hlink"/>
                </a:solidFill>
                <a:latin typeface="Inter"/>
                <a:ea typeface="Inter"/>
                <a:cs typeface="Inter"/>
                <a:sym typeface="Inter"/>
                <a:hlinkClick r:id="rId4"/>
              </a:rPr>
              <a:t>Hiroshima and Nagasaki Bombings </a:t>
            </a:r>
            <a:endParaRPr sz="1800">
              <a:solidFill>
                <a:srgbClr val="231F20"/>
              </a:solidFill>
              <a:latin typeface="Inter"/>
              <a:ea typeface="Inter"/>
              <a:cs typeface="Inter"/>
              <a:sym typeface="Inter"/>
            </a:endParaRPr>
          </a:p>
          <a:p>
            <a:pPr indent="-342900" lvl="0" marL="457200" marR="0" rtl="0" algn="l">
              <a:lnSpc>
                <a:spcPct val="100000"/>
              </a:lnSpc>
              <a:spcBef>
                <a:spcPts val="0"/>
              </a:spcBef>
              <a:spcAft>
                <a:spcPts val="0"/>
              </a:spcAft>
              <a:buClr>
                <a:srgbClr val="231F20"/>
              </a:buClr>
              <a:buSzPts val="1800"/>
              <a:buFont typeface="Inter"/>
              <a:buChar char="●"/>
            </a:pPr>
            <a:r>
              <a:rPr lang="en" sz="1800" u="sng">
                <a:solidFill>
                  <a:schemeClr val="hlink"/>
                </a:solidFill>
                <a:latin typeface="Inter"/>
                <a:ea typeface="Inter"/>
                <a:cs typeface="Inter"/>
                <a:sym typeface="Inter"/>
                <a:hlinkClick r:id="rId5"/>
              </a:rPr>
              <a:t>The Most Fearsome Sight: The Atomic Bombing of Hiroshima</a:t>
            </a:r>
            <a:endParaRPr sz="1800">
              <a:solidFill>
                <a:srgbClr val="231F20"/>
              </a:solidFill>
              <a:latin typeface="Inter"/>
              <a:ea typeface="Inter"/>
              <a:cs typeface="Inter"/>
              <a:sym typeface="Inter"/>
            </a:endParaRPr>
          </a:p>
        </p:txBody>
      </p:sp>
      <p:sp>
        <p:nvSpPr>
          <p:cNvPr id="190" name="Google Shape;190;p20"/>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6">
              <a:alphaModFix/>
            </a:blip>
            <a:stretch>
              <a:fillRect b="0" l="0" r="0" t="0"/>
            </a:stretch>
          </a:blipFill>
          <a:ln>
            <a:noFill/>
          </a:ln>
        </p:spPr>
      </p:sp>
      <p:grpSp>
        <p:nvGrpSpPr>
          <p:cNvPr id="191" name="Google Shape;191;p20"/>
          <p:cNvGrpSpPr/>
          <p:nvPr/>
        </p:nvGrpSpPr>
        <p:grpSpPr>
          <a:xfrm>
            <a:off x="-127008" y="4615004"/>
            <a:ext cx="9398022" cy="468724"/>
            <a:chOff x="204" y="0"/>
            <a:chExt cx="25061391" cy="1249931"/>
          </a:xfrm>
        </p:grpSpPr>
        <p:grpSp>
          <p:nvGrpSpPr>
            <p:cNvPr id="192" name="Google Shape;192;p20"/>
            <p:cNvGrpSpPr/>
            <p:nvPr/>
          </p:nvGrpSpPr>
          <p:grpSpPr>
            <a:xfrm rot="5400000">
              <a:off x="12002369" y="-11663474"/>
              <a:ext cx="1249931" cy="24576878"/>
              <a:chOff x="0" y="-38100"/>
              <a:chExt cx="246900" cy="4854692"/>
            </a:xfrm>
          </p:grpSpPr>
          <p:sp>
            <p:nvSpPr>
              <p:cNvPr id="193" name="Google Shape;193;p20"/>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94" name="Google Shape;194;p20"/>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95" name="Google Shape;195;p20"/>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196" name="Google Shape;196;p20"/>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97" name="Google Shape;197;p20"/>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grpSp>
        <p:nvGrpSpPr>
          <p:cNvPr id="198" name="Google Shape;198;p20"/>
          <p:cNvGrpSpPr/>
          <p:nvPr/>
        </p:nvGrpSpPr>
        <p:grpSpPr>
          <a:xfrm>
            <a:off x="7929578" y="-49020"/>
            <a:ext cx="781313" cy="885635"/>
            <a:chOff x="0" y="-130721"/>
            <a:chExt cx="2083500" cy="2361695"/>
          </a:xfrm>
        </p:grpSpPr>
        <p:grpSp>
          <p:nvGrpSpPr>
            <p:cNvPr id="199" name="Google Shape;199;p20"/>
            <p:cNvGrpSpPr/>
            <p:nvPr/>
          </p:nvGrpSpPr>
          <p:grpSpPr>
            <a:xfrm>
              <a:off x="75599" y="-130721"/>
              <a:ext cx="1932614" cy="2361695"/>
              <a:chOff x="0" y="-47625"/>
              <a:chExt cx="704100" cy="860425"/>
            </a:xfrm>
          </p:grpSpPr>
          <p:sp>
            <p:nvSpPr>
              <p:cNvPr id="200" name="Google Shape;200;p20"/>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201" name="Google Shape;201;p20"/>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202" name="Google Shape;202;p20"/>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7</a:t>
              </a:r>
              <a:endParaRPr sz="700">
                <a:solidFill>
                  <a:schemeClr val="lt1"/>
                </a:solidFill>
              </a:endParaRPr>
            </a:p>
          </p:txBody>
        </p:sp>
      </p:grpSp>
      <p:sp>
        <p:nvSpPr>
          <p:cNvPr id="203" name="Google Shape;203;p20"/>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6">
              <a:alphaModFix/>
            </a:blip>
            <a:stretch>
              <a:fillRect b="0" l="0" r="0" t="0"/>
            </a:stretch>
          </a:blipFill>
          <a:ln>
            <a:noFill/>
          </a:ln>
        </p:spPr>
      </p:sp>
      <p:sp>
        <p:nvSpPr>
          <p:cNvPr id="204" name="Google Shape;204;p20"/>
          <p:cNvSpPr txBox="1"/>
          <p:nvPr/>
        </p:nvSpPr>
        <p:spPr>
          <a:xfrm>
            <a:off x="1276990" y="438150"/>
            <a:ext cx="6590100" cy="6465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4200">
                <a:solidFill>
                  <a:srgbClr val="231F20"/>
                </a:solidFill>
                <a:latin typeface="Halant"/>
                <a:ea typeface="Halant"/>
                <a:cs typeface="Halant"/>
                <a:sym typeface="Halant"/>
              </a:rPr>
              <a:t>ADDITIONAL RESOURCES</a:t>
            </a:r>
            <a:endParaRPr sz="700"/>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